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12192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p:scale>
          <a:sx n="110" d="100"/>
          <a:sy n="110" d="100"/>
        </p:scale>
        <p:origin x="1435" y="-409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30704C-0FCA-43C5-9F04-BD1D69F929B2}" type="datetimeFigureOut">
              <a:rPr lang="en-GB" smtClean="0"/>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3E335-7B9D-45C2-A02A-6AD9F76A5BFE}" type="slidenum">
              <a:rPr lang="en-GB" smtClean="0"/>
              <a:t>‹#›</a:t>
            </a:fld>
            <a:endParaRPr lang="en-GB"/>
          </a:p>
        </p:txBody>
      </p:sp>
    </p:spTree>
    <p:extLst>
      <p:ext uri="{BB962C8B-B14F-4D97-AF65-F5344CB8AC3E}">
        <p14:creationId xmlns:p14="http://schemas.microsoft.com/office/powerpoint/2010/main" val="19288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30704C-0FCA-43C5-9F04-BD1D69F929B2}" type="datetimeFigureOut">
              <a:rPr lang="en-GB" smtClean="0"/>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3E335-7B9D-45C2-A02A-6AD9F76A5BFE}" type="slidenum">
              <a:rPr lang="en-GB" smtClean="0"/>
              <a:t>‹#›</a:t>
            </a:fld>
            <a:endParaRPr lang="en-GB"/>
          </a:p>
        </p:txBody>
      </p:sp>
    </p:spTree>
    <p:extLst>
      <p:ext uri="{BB962C8B-B14F-4D97-AF65-F5344CB8AC3E}">
        <p14:creationId xmlns:p14="http://schemas.microsoft.com/office/powerpoint/2010/main" val="675778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30704C-0FCA-43C5-9F04-BD1D69F929B2}" type="datetimeFigureOut">
              <a:rPr lang="en-GB" smtClean="0"/>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3E335-7B9D-45C2-A02A-6AD9F76A5BFE}" type="slidenum">
              <a:rPr lang="en-GB" smtClean="0"/>
              <a:t>‹#›</a:t>
            </a:fld>
            <a:endParaRPr lang="en-GB"/>
          </a:p>
        </p:txBody>
      </p:sp>
    </p:spTree>
    <p:extLst>
      <p:ext uri="{BB962C8B-B14F-4D97-AF65-F5344CB8AC3E}">
        <p14:creationId xmlns:p14="http://schemas.microsoft.com/office/powerpoint/2010/main" val="2459723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30704C-0FCA-43C5-9F04-BD1D69F929B2}" type="datetimeFigureOut">
              <a:rPr lang="en-GB" smtClean="0"/>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3E335-7B9D-45C2-A02A-6AD9F76A5BFE}" type="slidenum">
              <a:rPr lang="en-GB" smtClean="0"/>
              <a:t>‹#›</a:t>
            </a:fld>
            <a:endParaRPr lang="en-GB"/>
          </a:p>
        </p:txBody>
      </p:sp>
    </p:spTree>
    <p:extLst>
      <p:ext uri="{BB962C8B-B14F-4D97-AF65-F5344CB8AC3E}">
        <p14:creationId xmlns:p14="http://schemas.microsoft.com/office/powerpoint/2010/main" val="3584893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30704C-0FCA-43C5-9F04-BD1D69F929B2}" type="datetimeFigureOut">
              <a:rPr lang="en-GB" smtClean="0"/>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3E335-7B9D-45C2-A02A-6AD9F76A5BFE}" type="slidenum">
              <a:rPr lang="en-GB" smtClean="0"/>
              <a:t>‹#›</a:t>
            </a:fld>
            <a:endParaRPr lang="en-GB"/>
          </a:p>
        </p:txBody>
      </p:sp>
    </p:spTree>
    <p:extLst>
      <p:ext uri="{BB962C8B-B14F-4D97-AF65-F5344CB8AC3E}">
        <p14:creationId xmlns:p14="http://schemas.microsoft.com/office/powerpoint/2010/main" val="292612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30704C-0FCA-43C5-9F04-BD1D69F929B2}" type="datetimeFigureOut">
              <a:rPr lang="en-GB" smtClean="0"/>
              <a:t>03/11/2020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B3E335-7B9D-45C2-A02A-6AD9F76A5BFE}" type="slidenum">
              <a:rPr lang="en-GB" smtClean="0"/>
              <a:t>‹#›</a:t>
            </a:fld>
            <a:endParaRPr lang="en-GB"/>
          </a:p>
        </p:txBody>
      </p:sp>
    </p:spTree>
    <p:extLst>
      <p:ext uri="{BB962C8B-B14F-4D97-AF65-F5344CB8AC3E}">
        <p14:creationId xmlns:p14="http://schemas.microsoft.com/office/powerpoint/2010/main" val="3001995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30704C-0FCA-43C5-9F04-BD1D69F929B2}" type="datetimeFigureOut">
              <a:rPr lang="en-GB" smtClean="0"/>
              <a:t>03/11/2020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B3E335-7B9D-45C2-A02A-6AD9F76A5BFE}" type="slidenum">
              <a:rPr lang="en-GB" smtClean="0"/>
              <a:t>‹#›</a:t>
            </a:fld>
            <a:endParaRPr lang="en-GB"/>
          </a:p>
        </p:txBody>
      </p:sp>
    </p:spTree>
    <p:extLst>
      <p:ext uri="{BB962C8B-B14F-4D97-AF65-F5344CB8AC3E}">
        <p14:creationId xmlns:p14="http://schemas.microsoft.com/office/powerpoint/2010/main" val="432893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30704C-0FCA-43C5-9F04-BD1D69F929B2}" type="datetimeFigureOut">
              <a:rPr lang="en-GB" smtClean="0"/>
              <a:t>03/11/2020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B3E335-7B9D-45C2-A02A-6AD9F76A5BFE}" type="slidenum">
              <a:rPr lang="en-GB" smtClean="0"/>
              <a:t>‹#›</a:t>
            </a:fld>
            <a:endParaRPr lang="en-GB"/>
          </a:p>
        </p:txBody>
      </p:sp>
    </p:spTree>
    <p:extLst>
      <p:ext uri="{BB962C8B-B14F-4D97-AF65-F5344CB8AC3E}">
        <p14:creationId xmlns:p14="http://schemas.microsoft.com/office/powerpoint/2010/main" val="1365847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0704C-0FCA-43C5-9F04-BD1D69F929B2}" type="datetimeFigureOut">
              <a:rPr lang="en-GB" smtClean="0"/>
              <a:t>03/11/2020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B3E335-7B9D-45C2-A02A-6AD9F76A5BFE}" type="slidenum">
              <a:rPr lang="en-GB" smtClean="0"/>
              <a:t>‹#›</a:t>
            </a:fld>
            <a:endParaRPr lang="en-GB"/>
          </a:p>
        </p:txBody>
      </p:sp>
    </p:spTree>
    <p:extLst>
      <p:ext uri="{BB962C8B-B14F-4D97-AF65-F5344CB8AC3E}">
        <p14:creationId xmlns:p14="http://schemas.microsoft.com/office/powerpoint/2010/main" val="2631070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9930704C-0FCA-43C5-9F04-BD1D69F929B2}" type="datetimeFigureOut">
              <a:rPr lang="en-GB" smtClean="0"/>
              <a:t>03/11/2020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B3E335-7B9D-45C2-A02A-6AD9F76A5BFE}" type="slidenum">
              <a:rPr lang="en-GB" smtClean="0"/>
              <a:t>‹#›</a:t>
            </a:fld>
            <a:endParaRPr lang="en-GB"/>
          </a:p>
        </p:txBody>
      </p:sp>
    </p:spTree>
    <p:extLst>
      <p:ext uri="{BB962C8B-B14F-4D97-AF65-F5344CB8AC3E}">
        <p14:creationId xmlns:p14="http://schemas.microsoft.com/office/powerpoint/2010/main" val="713523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9930704C-0FCA-43C5-9F04-BD1D69F929B2}" type="datetimeFigureOut">
              <a:rPr lang="en-GB" smtClean="0"/>
              <a:t>03/11/2020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B3E335-7B9D-45C2-A02A-6AD9F76A5BFE}" type="slidenum">
              <a:rPr lang="en-GB" smtClean="0"/>
              <a:t>‹#›</a:t>
            </a:fld>
            <a:endParaRPr lang="en-GB"/>
          </a:p>
        </p:txBody>
      </p:sp>
    </p:spTree>
    <p:extLst>
      <p:ext uri="{BB962C8B-B14F-4D97-AF65-F5344CB8AC3E}">
        <p14:creationId xmlns:p14="http://schemas.microsoft.com/office/powerpoint/2010/main" val="2666351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9930704C-0FCA-43C5-9F04-BD1D69F929B2}" type="datetimeFigureOut">
              <a:rPr lang="en-GB" smtClean="0"/>
              <a:t>03/11/2020</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75B3E335-7B9D-45C2-A02A-6AD9F76A5BFE}" type="slidenum">
              <a:rPr lang="en-GB" smtClean="0"/>
              <a:t>‹#›</a:t>
            </a:fld>
            <a:endParaRPr lang="en-GB"/>
          </a:p>
        </p:txBody>
      </p:sp>
    </p:spTree>
    <p:extLst>
      <p:ext uri="{BB962C8B-B14F-4D97-AF65-F5344CB8AC3E}">
        <p14:creationId xmlns:p14="http://schemas.microsoft.com/office/powerpoint/2010/main" val="943535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26834670"/>
              </p:ext>
            </p:extLst>
          </p:nvPr>
        </p:nvGraphicFramePr>
        <p:xfrm>
          <a:off x="250371" y="947057"/>
          <a:ext cx="6422572" cy="1850572"/>
        </p:xfrm>
        <a:graphic>
          <a:graphicData uri="http://schemas.openxmlformats.org/drawingml/2006/table">
            <a:tbl>
              <a:tblPr firstRow="1" bandRow="1">
                <a:tableStyleId>{5C22544A-7EE6-4342-B048-85BDC9FD1C3A}</a:tableStyleId>
              </a:tblPr>
              <a:tblGrid>
                <a:gridCol w="6422572">
                  <a:extLst>
                    <a:ext uri="{9D8B030D-6E8A-4147-A177-3AD203B41FA5}">
                      <a16:colId xmlns:a16="http://schemas.microsoft.com/office/drawing/2014/main" val="2075930088"/>
                    </a:ext>
                  </a:extLst>
                </a:gridCol>
              </a:tblGrid>
              <a:tr h="1850572">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779187"/>
                  </a:ext>
                </a:extLst>
              </a:tr>
            </a:tbl>
          </a:graphicData>
        </a:graphic>
      </p:graphicFrame>
      <p:pic>
        <p:nvPicPr>
          <p:cNvPr id="5" name="Picture 4"/>
          <p:cNvPicPr>
            <a:picLocks noChangeAspect="1"/>
          </p:cNvPicPr>
          <p:nvPr/>
        </p:nvPicPr>
        <p:blipFill>
          <a:blip r:embed="rId2"/>
          <a:stretch>
            <a:fillRect/>
          </a:stretch>
        </p:blipFill>
        <p:spPr>
          <a:xfrm>
            <a:off x="455839" y="1086421"/>
            <a:ext cx="2341789" cy="1571844"/>
          </a:xfrm>
          <a:prstGeom prst="rect">
            <a:avLst/>
          </a:prstGeom>
        </p:spPr>
      </p:pic>
      <p:sp>
        <p:nvSpPr>
          <p:cNvPr id="8" name="Rectangle 7"/>
          <p:cNvSpPr/>
          <p:nvPr/>
        </p:nvSpPr>
        <p:spPr>
          <a:xfrm>
            <a:off x="2917371" y="674915"/>
            <a:ext cx="3472543" cy="2062103"/>
          </a:xfrm>
          <a:prstGeom prst="rect">
            <a:avLst/>
          </a:prstGeom>
          <a:noFill/>
        </p:spPr>
        <p:txBody>
          <a:bodyPr wrap="square" lIns="91440" tIns="45720" rIns="91440" bIns="45720">
            <a:spAutoFit/>
          </a:bodyPr>
          <a:lstStyle/>
          <a:p>
            <a:pPr algn="ctr"/>
            <a:endParaRPr lang="en-US" sz="32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a:r>
              <a:rPr lang="en-US" sz="32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Class 1 - Term 2</a:t>
            </a:r>
          </a:p>
          <a:p>
            <a:pPr algn="ctr"/>
            <a:r>
              <a:rPr lang="en-US" sz="32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Rainbow Bear;</a:t>
            </a:r>
          </a:p>
          <a:p>
            <a:pPr algn="ctr"/>
            <a:r>
              <a:rPr lang="en-US" sz="32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The Arctic</a:t>
            </a:r>
            <a:endParaRPr lang="en-US" sz="32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graphicFrame>
        <p:nvGraphicFramePr>
          <p:cNvPr id="9" name="Table 8"/>
          <p:cNvGraphicFramePr>
            <a:graphicFrameLocks noGrp="1"/>
          </p:cNvGraphicFramePr>
          <p:nvPr>
            <p:extLst>
              <p:ext uri="{D42A27DB-BD31-4B8C-83A1-F6EECF244321}">
                <p14:modId xmlns:p14="http://schemas.microsoft.com/office/powerpoint/2010/main" val="104546947"/>
              </p:ext>
            </p:extLst>
          </p:nvPr>
        </p:nvGraphicFramePr>
        <p:xfrm>
          <a:off x="250371" y="2936993"/>
          <a:ext cx="3124201" cy="5499435"/>
        </p:xfrm>
        <a:graphic>
          <a:graphicData uri="http://schemas.openxmlformats.org/drawingml/2006/table">
            <a:tbl>
              <a:tblPr firstRow="1" bandRow="1">
                <a:tableStyleId>{5C22544A-7EE6-4342-B048-85BDC9FD1C3A}</a:tableStyleId>
              </a:tblPr>
              <a:tblGrid>
                <a:gridCol w="3124201">
                  <a:extLst>
                    <a:ext uri="{9D8B030D-6E8A-4147-A177-3AD203B41FA5}">
                      <a16:colId xmlns:a16="http://schemas.microsoft.com/office/drawing/2014/main" val="304125319"/>
                    </a:ext>
                  </a:extLst>
                </a:gridCol>
              </a:tblGrid>
              <a:tr h="5499435">
                <a:tc>
                  <a:txBody>
                    <a:bodyPr/>
                    <a:lstStyle/>
                    <a:p>
                      <a:endParaRPr lang="en-GB" dirty="0"/>
                    </a:p>
                  </a:txBody>
                  <a:tcPr/>
                </a:tc>
                <a:extLst>
                  <a:ext uri="{0D108BD9-81ED-4DB2-BD59-A6C34878D82A}">
                    <a16:rowId xmlns:a16="http://schemas.microsoft.com/office/drawing/2014/main" val="362653736"/>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156723587"/>
              </p:ext>
            </p:extLst>
          </p:nvPr>
        </p:nvGraphicFramePr>
        <p:xfrm>
          <a:off x="370114" y="3069771"/>
          <a:ext cx="2873829" cy="5214257"/>
        </p:xfrm>
        <a:graphic>
          <a:graphicData uri="http://schemas.openxmlformats.org/drawingml/2006/table">
            <a:tbl>
              <a:tblPr firstRow="1" bandRow="1">
                <a:tableStyleId>{5C22544A-7EE6-4342-B048-85BDC9FD1C3A}</a:tableStyleId>
              </a:tblPr>
              <a:tblGrid>
                <a:gridCol w="2873829">
                  <a:extLst>
                    <a:ext uri="{9D8B030D-6E8A-4147-A177-3AD203B41FA5}">
                      <a16:colId xmlns:a16="http://schemas.microsoft.com/office/drawing/2014/main" val="244299562"/>
                    </a:ext>
                  </a:extLst>
                </a:gridCol>
              </a:tblGrid>
              <a:tr h="5214257">
                <a:tc>
                  <a:txBody>
                    <a:bodyPr/>
                    <a:lstStyle/>
                    <a:p>
                      <a:endParaRPr lang="en-GB" sz="1200" b="1" i="1" dirty="0" smtClean="0">
                        <a:solidFill>
                          <a:schemeClr val="tx1"/>
                        </a:solidFill>
                        <a:latin typeface="Comic Sans MS" panose="030F0702030302020204" pitchFamily="66" charset="0"/>
                      </a:endParaRPr>
                    </a:p>
                    <a:p>
                      <a:r>
                        <a:rPr lang="en-GB" sz="1300" b="1" i="1" dirty="0" smtClean="0">
                          <a:solidFill>
                            <a:schemeClr val="tx1"/>
                          </a:solidFill>
                          <a:latin typeface="Comic Sans MS" panose="030F0702030302020204" pitchFamily="66" charset="0"/>
                        </a:rPr>
                        <a:t>Welcome</a:t>
                      </a:r>
                      <a:r>
                        <a:rPr lang="en-GB" sz="1300" b="1" i="1" baseline="0" dirty="0" smtClean="0">
                          <a:solidFill>
                            <a:schemeClr val="tx1"/>
                          </a:solidFill>
                          <a:latin typeface="Comic Sans MS" panose="030F0702030302020204" pitchFamily="66" charset="0"/>
                        </a:rPr>
                        <a:t> back to Term 2.</a:t>
                      </a:r>
                    </a:p>
                    <a:p>
                      <a:endParaRPr lang="en-GB" sz="1300" b="0" baseline="0" dirty="0" smtClean="0">
                        <a:solidFill>
                          <a:schemeClr val="tx1"/>
                        </a:solidFill>
                        <a:latin typeface="Comic Sans MS" panose="030F0702030302020204" pitchFamily="66" charset="0"/>
                      </a:endParaRPr>
                    </a:p>
                    <a:p>
                      <a:r>
                        <a:rPr lang="en-GB" sz="1300" b="0" baseline="0" dirty="0" smtClean="0">
                          <a:solidFill>
                            <a:schemeClr val="tx1"/>
                          </a:solidFill>
                          <a:latin typeface="Comic Sans MS" panose="030F0702030302020204" pitchFamily="66" charset="0"/>
                        </a:rPr>
                        <a:t>We have lots to look forward to this term and a busy start. On Thursday 5</a:t>
                      </a:r>
                      <a:r>
                        <a:rPr lang="en-GB" sz="1300" b="0" baseline="30000" dirty="0" smtClean="0">
                          <a:solidFill>
                            <a:schemeClr val="tx1"/>
                          </a:solidFill>
                          <a:latin typeface="Comic Sans MS" panose="030F0702030302020204" pitchFamily="66" charset="0"/>
                        </a:rPr>
                        <a:t>th</a:t>
                      </a:r>
                      <a:r>
                        <a:rPr lang="en-GB" sz="1300" b="0" baseline="0" dirty="0" smtClean="0">
                          <a:solidFill>
                            <a:schemeClr val="tx1"/>
                          </a:solidFill>
                          <a:latin typeface="Comic Sans MS" panose="030F0702030302020204" pitchFamily="66" charset="0"/>
                        </a:rPr>
                        <a:t> November we are having a Forest School session where we are going to light a bonfire. Also, on Tuesday 10</a:t>
                      </a:r>
                      <a:r>
                        <a:rPr lang="en-GB" sz="1300" b="0" baseline="30000" dirty="0" smtClean="0">
                          <a:solidFill>
                            <a:schemeClr val="tx1"/>
                          </a:solidFill>
                          <a:latin typeface="Comic Sans MS" panose="030F0702030302020204" pitchFamily="66" charset="0"/>
                        </a:rPr>
                        <a:t>th</a:t>
                      </a:r>
                      <a:r>
                        <a:rPr lang="en-GB" sz="1300" b="0" baseline="0" dirty="0" smtClean="0">
                          <a:solidFill>
                            <a:schemeClr val="tx1"/>
                          </a:solidFill>
                          <a:latin typeface="Comic Sans MS" panose="030F0702030302020204" pitchFamily="66" charset="0"/>
                        </a:rPr>
                        <a:t> November we are going to have a visit from the fire service who will give us a talk on fire safety. This would normally happen in Term 1 to support our topic last term, but they are only just resuming school visits, albeit scaled back. The children have always enjoyed these visits in the past and find them very interesting and informative. We will also be celebrating Science Day on Tues 10</a:t>
                      </a:r>
                      <a:r>
                        <a:rPr lang="en-GB" sz="1300" b="0" baseline="30000" dirty="0" smtClean="0">
                          <a:solidFill>
                            <a:schemeClr val="tx1"/>
                          </a:solidFill>
                          <a:latin typeface="Comic Sans MS" panose="030F0702030302020204" pitchFamily="66" charset="0"/>
                        </a:rPr>
                        <a:t>th</a:t>
                      </a:r>
                      <a:r>
                        <a:rPr lang="en-GB" sz="1300" b="0" baseline="0" dirty="0" smtClean="0">
                          <a:solidFill>
                            <a:schemeClr val="tx1"/>
                          </a:solidFill>
                          <a:latin typeface="Comic Sans MS" panose="030F0702030302020204" pitchFamily="66" charset="0"/>
                        </a:rPr>
                        <a:t> so will be spending the rest of the day doing all things scientific. </a:t>
                      </a:r>
                    </a:p>
                    <a:p>
                      <a:endParaRPr lang="en-GB" sz="1300" b="0" baseline="0" dirty="0" smtClean="0">
                        <a:solidFill>
                          <a:schemeClr val="tx1"/>
                        </a:solidFill>
                        <a:latin typeface="Comic Sans MS" panose="030F0702030302020204" pitchFamily="66" charset="0"/>
                      </a:endParaRPr>
                    </a:p>
                    <a:p>
                      <a:endParaRPr lang="en-GB" baseline="0" dirty="0" smtClean="0">
                        <a:solidFill>
                          <a:schemeClr val="tx1"/>
                        </a:solidFill>
                      </a:endParaRPr>
                    </a:p>
                  </a:txBody>
                  <a:tcPr>
                    <a:solidFill>
                      <a:schemeClr val="bg1"/>
                    </a:solidFill>
                  </a:tcPr>
                </a:tc>
                <a:extLst>
                  <a:ext uri="{0D108BD9-81ED-4DB2-BD59-A6C34878D82A}">
                    <a16:rowId xmlns:a16="http://schemas.microsoft.com/office/drawing/2014/main" val="4161477614"/>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609283712"/>
              </p:ext>
            </p:extLst>
          </p:nvPr>
        </p:nvGraphicFramePr>
        <p:xfrm>
          <a:off x="250371" y="8534400"/>
          <a:ext cx="3124201" cy="3351712"/>
        </p:xfrm>
        <a:graphic>
          <a:graphicData uri="http://schemas.openxmlformats.org/drawingml/2006/table">
            <a:tbl>
              <a:tblPr firstRow="1" bandRow="1">
                <a:tableStyleId>{5C22544A-7EE6-4342-B048-85BDC9FD1C3A}</a:tableStyleId>
              </a:tblPr>
              <a:tblGrid>
                <a:gridCol w="3124201">
                  <a:extLst>
                    <a:ext uri="{9D8B030D-6E8A-4147-A177-3AD203B41FA5}">
                      <a16:colId xmlns:a16="http://schemas.microsoft.com/office/drawing/2014/main" val="4065927053"/>
                    </a:ext>
                  </a:extLst>
                </a:gridCol>
              </a:tblGrid>
              <a:tr h="3351712">
                <a:tc>
                  <a:txBody>
                    <a:bodyPr/>
                    <a:lstStyle/>
                    <a:p>
                      <a:endParaRPr lang="en-GB" dirty="0"/>
                    </a:p>
                  </a:txBody>
                  <a:tcPr/>
                </a:tc>
                <a:extLst>
                  <a:ext uri="{0D108BD9-81ED-4DB2-BD59-A6C34878D82A}">
                    <a16:rowId xmlns:a16="http://schemas.microsoft.com/office/drawing/2014/main" val="2287006699"/>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764725848"/>
              </p:ext>
            </p:extLst>
          </p:nvPr>
        </p:nvGraphicFramePr>
        <p:xfrm>
          <a:off x="370114" y="8621485"/>
          <a:ext cx="2873829" cy="3113315"/>
        </p:xfrm>
        <a:graphic>
          <a:graphicData uri="http://schemas.openxmlformats.org/drawingml/2006/table">
            <a:tbl>
              <a:tblPr firstRow="1" bandRow="1">
                <a:tableStyleId>{5C22544A-7EE6-4342-B048-85BDC9FD1C3A}</a:tableStyleId>
              </a:tblPr>
              <a:tblGrid>
                <a:gridCol w="2873829">
                  <a:extLst>
                    <a:ext uri="{9D8B030D-6E8A-4147-A177-3AD203B41FA5}">
                      <a16:colId xmlns:a16="http://schemas.microsoft.com/office/drawing/2014/main" val="2478585302"/>
                    </a:ext>
                  </a:extLst>
                </a:gridCol>
              </a:tblGrid>
              <a:tr h="3113315">
                <a:tc>
                  <a:txBody>
                    <a:bodyPr/>
                    <a:lstStyle/>
                    <a:p>
                      <a:r>
                        <a:rPr lang="en-GB" sz="1300" b="0" dirty="0" smtClean="0">
                          <a:solidFill>
                            <a:schemeClr val="tx1"/>
                          </a:solidFill>
                          <a:latin typeface="Comic Sans MS" panose="030F0702030302020204" pitchFamily="66" charset="0"/>
                        </a:rPr>
                        <a:t>PE will still continue to be on Mondays and Wednesdays. This term we are</a:t>
                      </a:r>
                      <a:r>
                        <a:rPr lang="en-GB" sz="1300" b="0" baseline="0" dirty="0" smtClean="0">
                          <a:solidFill>
                            <a:schemeClr val="tx1"/>
                          </a:solidFill>
                          <a:latin typeface="Comic Sans MS" panose="030F0702030302020204" pitchFamily="66" charset="0"/>
                        </a:rPr>
                        <a:t> lucky to have a coach in to teach football skills. As much as possible – weather permitting – this will be outside so your child will need suitable warm clothing (joggers and sweatshirts) and trainers. </a:t>
                      </a:r>
                    </a:p>
                    <a:p>
                      <a:endParaRPr lang="en-GB" sz="1300" b="0" baseline="0" dirty="0" smtClean="0">
                        <a:solidFill>
                          <a:schemeClr val="tx1"/>
                        </a:solidFill>
                        <a:latin typeface="Comic Sans MS" panose="030F0702030302020204" pitchFamily="66" charset="0"/>
                      </a:endParaRPr>
                    </a:p>
                    <a:p>
                      <a:r>
                        <a:rPr lang="en-GB" sz="1300" b="0" baseline="0" dirty="0" smtClean="0">
                          <a:solidFill>
                            <a:schemeClr val="tx1"/>
                          </a:solidFill>
                          <a:latin typeface="Comic Sans MS" panose="030F0702030302020204" pitchFamily="66" charset="0"/>
                        </a:rPr>
                        <a:t>Thank you</a:t>
                      </a:r>
                      <a:r>
                        <a:rPr lang="en-GB" sz="1300" b="0" baseline="0" dirty="0" smtClean="0">
                          <a:solidFill>
                            <a:schemeClr val="tx1"/>
                          </a:solidFill>
                        </a:rPr>
                        <a:t>. </a:t>
                      </a:r>
                      <a:endParaRPr lang="en-GB" sz="1300" b="0" dirty="0">
                        <a:solidFill>
                          <a:schemeClr val="tx1"/>
                        </a:solidFill>
                      </a:endParaRPr>
                    </a:p>
                  </a:txBody>
                  <a:tcPr>
                    <a:solidFill>
                      <a:schemeClr val="bg1"/>
                    </a:solidFill>
                  </a:tcPr>
                </a:tc>
                <a:extLst>
                  <a:ext uri="{0D108BD9-81ED-4DB2-BD59-A6C34878D82A}">
                    <a16:rowId xmlns:a16="http://schemas.microsoft.com/office/drawing/2014/main" val="3211785822"/>
                  </a:ext>
                </a:extLst>
              </a:tr>
            </a:tbl>
          </a:graphicData>
        </a:graphic>
      </p:graphicFrame>
      <p:pic>
        <p:nvPicPr>
          <p:cNvPr id="13" name="Picture 12"/>
          <p:cNvPicPr>
            <a:picLocks noChangeAspect="1"/>
          </p:cNvPicPr>
          <p:nvPr/>
        </p:nvPicPr>
        <p:blipFill>
          <a:blip r:embed="rId3"/>
          <a:stretch>
            <a:fillRect/>
          </a:stretch>
        </p:blipFill>
        <p:spPr>
          <a:xfrm>
            <a:off x="2264298" y="10639468"/>
            <a:ext cx="668947" cy="895307"/>
          </a:xfrm>
          <a:prstGeom prst="rect">
            <a:avLst/>
          </a:prstGeom>
        </p:spPr>
      </p:pic>
      <p:pic>
        <p:nvPicPr>
          <p:cNvPr id="14" name="Picture 13"/>
          <p:cNvPicPr>
            <a:picLocks noChangeAspect="1"/>
          </p:cNvPicPr>
          <p:nvPr/>
        </p:nvPicPr>
        <p:blipFill>
          <a:blip r:embed="rId4"/>
          <a:stretch>
            <a:fillRect/>
          </a:stretch>
        </p:blipFill>
        <p:spPr>
          <a:xfrm>
            <a:off x="1564239" y="10639468"/>
            <a:ext cx="569429" cy="895307"/>
          </a:xfrm>
          <a:prstGeom prst="rect">
            <a:avLst/>
          </a:prstGeom>
        </p:spPr>
      </p:pic>
      <p:graphicFrame>
        <p:nvGraphicFramePr>
          <p:cNvPr id="15" name="Table 14"/>
          <p:cNvGraphicFramePr>
            <a:graphicFrameLocks noGrp="1"/>
          </p:cNvGraphicFramePr>
          <p:nvPr>
            <p:extLst>
              <p:ext uri="{D42A27DB-BD31-4B8C-83A1-F6EECF244321}">
                <p14:modId xmlns:p14="http://schemas.microsoft.com/office/powerpoint/2010/main" val="2995834319"/>
              </p:ext>
            </p:extLst>
          </p:nvPr>
        </p:nvGraphicFramePr>
        <p:xfrm>
          <a:off x="3679371" y="2936993"/>
          <a:ext cx="2993571" cy="9124377"/>
        </p:xfrm>
        <a:graphic>
          <a:graphicData uri="http://schemas.openxmlformats.org/drawingml/2006/table">
            <a:tbl>
              <a:tblPr firstRow="1" bandRow="1">
                <a:tableStyleId>{5C22544A-7EE6-4342-B048-85BDC9FD1C3A}</a:tableStyleId>
              </a:tblPr>
              <a:tblGrid>
                <a:gridCol w="2993571">
                  <a:extLst>
                    <a:ext uri="{9D8B030D-6E8A-4147-A177-3AD203B41FA5}">
                      <a16:colId xmlns:a16="http://schemas.microsoft.com/office/drawing/2014/main" val="4097190461"/>
                    </a:ext>
                  </a:extLst>
                </a:gridCol>
              </a:tblGrid>
              <a:tr h="9124377">
                <a:tc>
                  <a:txBody>
                    <a:bodyPr/>
                    <a:lstStyle/>
                    <a:p>
                      <a:endParaRPr lang="en-GB" dirty="0"/>
                    </a:p>
                  </a:txBody>
                  <a:tcPr/>
                </a:tc>
                <a:extLst>
                  <a:ext uri="{0D108BD9-81ED-4DB2-BD59-A6C34878D82A}">
                    <a16:rowId xmlns:a16="http://schemas.microsoft.com/office/drawing/2014/main" val="272218470"/>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394130754"/>
              </p:ext>
            </p:extLst>
          </p:nvPr>
        </p:nvGraphicFramePr>
        <p:xfrm>
          <a:off x="3810001" y="3069770"/>
          <a:ext cx="2695574" cy="8816341"/>
        </p:xfrm>
        <a:graphic>
          <a:graphicData uri="http://schemas.openxmlformats.org/drawingml/2006/table">
            <a:tbl>
              <a:tblPr firstRow="1" bandRow="1">
                <a:tableStyleId>{5C22544A-7EE6-4342-B048-85BDC9FD1C3A}</a:tableStyleId>
              </a:tblPr>
              <a:tblGrid>
                <a:gridCol w="2695574">
                  <a:extLst>
                    <a:ext uri="{9D8B030D-6E8A-4147-A177-3AD203B41FA5}">
                      <a16:colId xmlns:a16="http://schemas.microsoft.com/office/drawing/2014/main" val="877452317"/>
                    </a:ext>
                  </a:extLst>
                </a:gridCol>
              </a:tblGrid>
              <a:tr h="8816341">
                <a:tc>
                  <a:txBody>
                    <a:bodyPr/>
                    <a:lstStyle/>
                    <a:p>
                      <a:r>
                        <a:rPr lang="en-GB" sz="1300" b="0" dirty="0" smtClean="0">
                          <a:solidFill>
                            <a:schemeClr val="tx1"/>
                          </a:solidFill>
                          <a:latin typeface="Comic Sans MS" panose="030F0702030302020204" pitchFamily="66" charset="0"/>
                        </a:rPr>
                        <a:t>Our topic this </a:t>
                      </a:r>
                      <a:r>
                        <a:rPr lang="en-GB" sz="1300" b="0" dirty="0" smtClean="0">
                          <a:solidFill>
                            <a:schemeClr val="tx1"/>
                          </a:solidFill>
                          <a:latin typeface="Comic Sans MS" panose="030F0702030302020204" pitchFamily="66" charset="0"/>
                        </a:rPr>
                        <a:t>term is </a:t>
                      </a:r>
                      <a:r>
                        <a:rPr lang="en-GB" sz="1300" b="0" dirty="0" smtClean="0">
                          <a:solidFill>
                            <a:schemeClr val="tx1"/>
                          </a:solidFill>
                          <a:latin typeface="Comic Sans MS" panose="030F0702030302020204" pitchFamily="66" charset="0"/>
                        </a:rPr>
                        <a:t>The Rainbow Bear which is a book about a polar bear by Michael </a:t>
                      </a:r>
                      <a:r>
                        <a:rPr lang="en-GB" sz="1300" b="0" dirty="0" err="1" smtClean="0">
                          <a:solidFill>
                            <a:schemeClr val="tx1"/>
                          </a:solidFill>
                          <a:latin typeface="Comic Sans MS" panose="030F0702030302020204" pitchFamily="66" charset="0"/>
                        </a:rPr>
                        <a:t>Morpurgo</a:t>
                      </a:r>
                      <a:r>
                        <a:rPr lang="en-GB" sz="1300" b="0" dirty="0" smtClean="0">
                          <a:solidFill>
                            <a:schemeClr val="tx1"/>
                          </a:solidFill>
                          <a:latin typeface="Comic Sans MS" panose="030F0702030302020204" pitchFamily="66" charset="0"/>
                        </a:rPr>
                        <a:t>. We will be finding out a</a:t>
                      </a:r>
                      <a:r>
                        <a:rPr lang="en-GB" sz="1300" b="0" baseline="0" dirty="0" smtClean="0">
                          <a:solidFill>
                            <a:schemeClr val="tx1"/>
                          </a:solidFill>
                          <a:latin typeface="Comic Sans MS" panose="030F0702030302020204" pitchFamily="66" charset="0"/>
                        </a:rPr>
                        <a:t> bit about where we live and where the Arctic is in comparison. We will be learning about the landscape and climate, the different types of animals that live there and how they are adapted to survive in that environment. </a:t>
                      </a:r>
                    </a:p>
                    <a:p>
                      <a:r>
                        <a:rPr lang="en-GB" sz="1300" b="0" baseline="0" dirty="0" smtClean="0">
                          <a:solidFill>
                            <a:schemeClr val="tx1"/>
                          </a:solidFill>
                          <a:latin typeface="Comic Sans MS" panose="030F0702030302020204" pitchFamily="66" charset="0"/>
                        </a:rPr>
                        <a:t>For more information about what we will be covering and key vocabulary linked to this topic, please look at the Class 1/Term 2 page on our school website. </a:t>
                      </a:r>
                    </a:p>
                    <a:p>
                      <a:endParaRPr lang="en-GB" sz="1300" b="0" baseline="0" dirty="0" smtClean="0">
                        <a:solidFill>
                          <a:schemeClr val="tx1"/>
                        </a:solidFill>
                        <a:latin typeface="Comic Sans MS" panose="030F0702030302020204" pitchFamily="66" charset="0"/>
                      </a:endParaRPr>
                    </a:p>
                    <a:p>
                      <a:r>
                        <a:rPr lang="en-GB" sz="1300" b="0" dirty="0" smtClean="0">
                          <a:solidFill>
                            <a:schemeClr val="tx1"/>
                          </a:solidFill>
                          <a:latin typeface="Comic Sans MS" panose="030F0702030302020204" pitchFamily="66" charset="0"/>
                        </a:rPr>
                        <a:t>In maths this term we will initially be learning addition</a:t>
                      </a:r>
                      <a:r>
                        <a:rPr lang="en-GB" sz="1300" b="0" baseline="0" dirty="0" smtClean="0">
                          <a:solidFill>
                            <a:schemeClr val="tx1"/>
                          </a:solidFill>
                          <a:latin typeface="Comic Sans MS" panose="030F0702030302020204" pitchFamily="66" charset="0"/>
                        </a:rPr>
                        <a:t> and subtraction. Firstly we will be looking at number bonds within 10 and fact families e.g. </a:t>
                      </a:r>
                    </a:p>
                    <a:p>
                      <a:endParaRPr lang="en-GB" sz="1300" b="0" baseline="0" dirty="0" smtClean="0">
                        <a:solidFill>
                          <a:schemeClr val="tx1"/>
                        </a:solidFill>
                        <a:latin typeface="Comic Sans MS" panose="030F0702030302020204" pitchFamily="66" charset="0"/>
                      </a:endParaRPr>
                    </a:p>
                    <a:p>
                      <a:r>
                        <a:rPr lang="en-GB" sz="1350" b="1" kern="1200" dirty="0" smtClean="0">
                          <a:solidFill>
                            <a:schemeClr val="lt1"/>
                          </a:solidFill>
                          <a:effectLst/>
                          <a:latin typeface="+mn-lt"/>
                          <a:ea typeface="+mn-ea"/>
                          <a:cs typeface="+mn-cs"/>
                        </a:rPr>
                        <a:t>0 + 7 = 7</a:t>
                      </a:r>
                    </a:p>
                    <a:p>
                      <a:endParaRPr lang="en-GB" sz="1300" b="0" baseline="0" dirty="0" smtClean="0">
                        <a:solidFill>
                          <a:schemeClr val="tx1"/>
                        </a:solidFill>
                        <a:latin typeface="Comic Sans MS" panose="030F0702030302020204" pitchFamily="66" charset="0"/>
                      </a:endParaRPr>
                    </a:p>
                    <a:p>
                      <a:endParaRPr lang="en-GB" sz="1300" b="0" baseline="0" dirty="0" smtClean="0">
                        <a:solidFill>
                          <a:schemeClr val="tx1"/>
                        </a:solidFill>
                        <a:latin typeface="Comic Sans MS" panose="030F0702030302020204" pitchFamily="66" charset="0"/>
                      </a:endParaRPr>
                    </a:p>
                    <a:p>
                      <a:endParaRPr lang="en-GB" sz="1300" b="0" baseline="0" dirty="0" smtClean="0">
                        <a:solidFill>
                          <a:schemeClr val="tx1"/>
                        </a:solidFill>
                        <a:latin typeface="Comic Sans MS" panose="030F0702030302020204" pitchFamily="66" charset="0"/>
                      </a:endParaRPr>
                    </a:p>
                    <a:p>
                      <a:endParaRPr lang="en-GB" sz="1300" b="0" baseline="0" dirty="0" smtClean="0">
                        <a:solidFill>
                          <a:schemeClr val="tx1"/>
                        </a:solidFill>
                        <a:latin typeface="Comic Sans MS" panose="030F0702030302020204" pitchFamily="66" charset="0"/>
                      </a:endParaRPr>
                    </a:p>
                    <a:p>
                      <a:endParaRPr lang="en-GB" sz="1300" b="0" baseline="0" dirty="0" smtClean="0">
                        <a:solidFill>
                          <a:schemeClr val="tx1"/>
                        </a:solidFill>
                        <a:latin typeface="Comic Sans MS" panose="030F0702030302020204" pitchFamily="66" charset="0"/>
                      </a:endParaRPr>
                    </a:p>
                    <a:p>
                      <a:endParaRPr lang="en-GB" sz="1300" b="0" baseline="0" dirty="0" smtClean="0">
                        <a:solidFill>
                          <a:schemeClr val="tx1"/>
                        </a:solidFill>
                        <a:latin typeface="Comic Sans MS" panose="030F0702030302020204" pitchFamily="66" charset="0"/>
                      </a:endParaRPr>
                    </a:p>
                    <a:p>
                      <a:endParaRPr lang="en-GB" sz="1300" b="0" baseline="0" dirty="0" smtClean="0">
                        <a:solidFill>
                          <a:schemeClr val="tx1"/>
                        </a:solidFill>
                        <a:latin typeface="Comic Sans MS" panose="030F0702030302020204" pitchFamily="66" charset="0"/>
                      </a:endParaRPr>
                    </a:p>
                    <a:p>
                      <a:endParaRPr lang="en-GB" sz="1300" b="0" baseline="0" dirty="0" smtClean="0">
                        <a:solidFill>
                          <a:schemeClr val="tx1"/>
                        </a:solidFill>
                        <a:latin typeface="Comic Sans MS" panose="030F0702030302020204" pitchFamily="66" charset="0"/>
                      </a:endParaRPr>
                    </a:p>
                    <a:p>
                      <a:endParaRPr lang="en-GB" sz="1300" b="0" baseline="0" dirty="0" smtClean="0">
                        <a:solidFill>
                          <a:schemeClr val="tx1"/>
                        </a:solidFill>
                        <a:latin typeface="Comic Sans MS" panose="030F0702030302020204" pitchFamily="66" charset="0"/>
                      </a:endParaRPr>
                    </a:p>
                    <a:p>
                      <a:endParaRPr lang="en-GB" sz="1300" b="0" baseline="0" dirty="0" smtClean="0">
                        <a:solidFill>
                          <a:schemeClr val="tx1"/>
                        </a:solidFill>
                        <a:latin typeface="Comic Sans MS" panose="030F0702030302020204" pitchFamily="66" charset="0"/>
                      </a:endParaRPr>
                    </a:p>
                    <a:p>
                      <a:r>
                        <a:rPr lang="en-GB" sz="1300" b="0" baseline="0" dirty="0" smtClean="0">
                          <a:solidFill>
                            <a:schemeClr val="tx1"/>
                          </a:solidFill>
                          <a:latin typeface="Comic Sans MS" panose="030F0702030302020204" pitchFamily="66" charset="0"/>
                        </a:rPr>
                        <a:t>Our KIRF for this term is: </a:t>
                      </a:r>
                    </a:p>
                    <a:p>
                      <a:r>
                        <a:rPr lang="en-GB" sz="1300" b="0" i="1" baseline="0" dirty="0" smtClean="0">
                          <a:solidFill>
                            <a:schemeClr val="tx1"/>
                          </a:solidFill>
                          <a:latin typeface="Comic Sans MS" panose="030F0702030302020204" pitchFamily="66" charset="0"/>
                        </a:rPr>
                        <a:t>I know number bonds for each number to 10 </a:t>
                      </a:r>
                      <a:r>
                        <a:rPr lang="en-GB" sz="1300" b="0" i="0" baseline="0" dirty="0" smtClean="0">
                          <a:solidFill>
                            <a:schemeClr val="tx1"/>
                          </a:solidFill>
                          <a:latin typeface="Comic Sans MS" panose="030F0702030302020204" pitchFamily="66" charset="0"/>
                        </a:rPr>
                        <a:t>(see attached sheet). </a:t>
                      </a:r>
                      <a:endParaRPr lang="en-GB" sz="1300" b="0" i="1" baseline="0" dirty="0" smtClean="0">
                        <a:solidFill>
                          <a:schemeClr val="tx1"/>
                        </a:solidFill>
                        <a:latin typeface="Comic Sans MS" panose="030F0702030302020204" pitchFamily="66" charset="0"/>
                      </a:endParaRPr>
                    </a:p>
                    <a:p>
                      <a:endParaRPr lang="en-GB" sz="1300" b="0" i="1" baseline="0" dirty="0" smtClean="0">
                        <a:solidFill>
                          <a:schemeClr val="tx1"/>
                        </a:solidFill>
                        <a:latin typeface="Comic Sans MS" panose="030F0702030302020204" pitchFamily="66" charset="0"/>
                      </a:endParaRPr>
                    </a:p>
                    <a:p>
                      <a:r>
                        <a:rPr lang="en-GB" sz="1300" b="0" baseline="0" dirty="0" smtClean="0">
                          <a:solidFill>
                            <a:schemeClr val="tx1"/>
                          </a:solidFill>
                          <a:latin typeface="Comic Sans MS" panose="030F0702030302020204" pitchFamily="66" charset="0"/>
                        </a:rPr>
                        <a:t>Later in the term we will be looking at 2D and 3D shapes. </a:t>
                      </a:r>
                    </a:p>
                    <a:p>
                      <a:endParaRPr lang="en-GB" sz="1300" b="0" baseline="0" dirty="0" smtClean="0">
                        <a:solidFill>
                          <a:schemeClr val="tx1"/>
                        </a:solidFill>
                        <a:latin typeface="Comic Sans MS" panose="030F0702030302020204" pitchFamily="66" charset="0"/>
                      </a:endParaRPr>
                    </a:p>
                    <a:p>
                      <a:endParaRPr lang="en-GB" sz="1300" b="0" dirty="0">
                        <a:solidFill>
                          <a:schemeClr val="tx1"/>
                        </a:solidFill>
                        <a:latin typeface="Comic Sans MS" panose="030F0702030302020204" pitchFamily="66" charset="0"/>
                      </a:endParaRPr>
                    </a:p>
                  </a:txBody>
                  <a:tcPr>
                    <a:solidFill>
                      <a:schemeClr val="bg1"/>
                    </a:solidFill>
                  </a:tcPr>
                </a:tc>
                <a:extLst>
                  <a:ext uri="{0D108BD9-81ED-4DB2-BD59-A6C34878D82A}">
                    <a16:rowId xmlns:a16="http://schemas.microsoft.com/office/drawing/2014/main" val="1033884813"/>
                  </a:ext>
                </a:extLst>
              </a:tr>
            </a:tbl>
          </a:graphicData>
        </a:graphic>
      </p:graphicFrame>
      <p:pic>
        <p:nvPicPr>
          <p:cNvPr id="17" name="Picture 16"/>
          <p:cNvPicPr>
            <a:picLocks noChangeAspect="1"/>
          </p:cNvPicPr>
          <p:nvPr/>
        </p:nvPicPr>
        <p:blipFill rotWithShape="1">
          <a:blip r:embed="rId5"/>
          <a:srcRect r="49059"/>
          <a:stretch/>
        </p:blipFill>
        <p:spPr>
          <a:xfrm>
            <a:off x="4201887" y="7864247"/>
            <a:ext cx="2024742" cy="2037397"/>
          </a:xfrm>
          <a:prstGeom prst="rect">
            <a:avLst/>
          </a:prstGeom>
        </p:spPr>
      </p:pic>
    </p:spTree>
    <p:extLst>
      <p:ext uri="{BB962C8B-B14F-4D97-AF65-F5344CB8AC3E}">
        <p14:creationId xmlns:p14="http://schemas.microsoft.com/office/powerpoint/2010/main" val="930666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55952128"/>
              </p:ext>
            </p:extLst>
          </p:nvPr>
        </p:nvGraphicFramePr>
        <p:xfrm>
          <a:off x="304800" y="794656"/>
          <a:ext cx="2982685" cy="7458892"/>
        </p:xfrm>
        <a:graphic>
          <a:graphicData uri="http://schemas.openxmlformats.org/drawingml/2006/table">
            <a:tbl>
              <a:tblPr firstRow="1" bandRow="1">
                <a:tableStyleId>{5C22544A-7EE6-4342-B048-85BDC9FD1C3A}</a:tableStyleId>
              </a:tblPr>
              <a:tblGrid>
                <a:gridCol w="2982685">
                  <a:extLst>
                    <a:ext uri="{9D8B030D-6E8A-4147-A177-3AD203B41FA5}">
                      <a16:colId xmlns:a16="http://schemas.microsoft.com/office/drawing/2014/main" val="147708056"/>
                    </a:ext>
                  </a:extLst>
                </a:gridCol>
              </a:tblGrid>
              <a:tr h="7458892">
                <a:tc>
                  <a:txBody>
                    <a:bodyPr/>
                    <a:lstStyle/>
                    <a:p>
                      <a:endParaRPr lang="en-GB" dirty="0"/>
                    </a:p>
                  </a:txBody>
                  <a:tcPr/>
                </a:tc>
                <a:extLst>
                  <a:ext uri="{0D108BD9-81ED-4DB2-BD59-A6C34878D82A}">
                    <a16:rowId xmlns:a16="http://schemas.microsoft.com/office/drawing/2014/main" val="3993800198"/>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207003098"/>
              </p:ext>
            </p:extLst>
          </p:nvPr>
        </p:nvGraphicFramePr>
        <p:xfrm>
          <a:off x="435429" y="990598"/>
          <a:ext cx="2710541" cy="7032173"/>
        </p:xfrm>
        <a:graphic>
          <a:graphicData uri="http://schemas.openxmlformats.org/drawingml/2006/table">
            <a:tbl>
              <a:tblPr firstRow="1" bandRow="1">
                <a:tableStyleId>{5C22544A-7EE6-4342-B048-85BDC9FD1C3A}</a:tableStyleId>
              </a:tblPr>
              <a:tblGrid>
                <a:gridCol w="2710541">
                  <a:extLst>
                    <a:ext uri="{9D8B030D-6E8A-4147-A177-3AD203B41FA5}">
                      <a16:colId xmlns:a16="http://schemas.microsoft.com/office/drawing/2014/main" val="4017362684"/>
                    </a:ext>
                  </a:extLst>
                </a:gridCol>
              </a:tblGrid>
              <a:tr h="7032173">
                <a:tc>
                  <a:txBody>
                    <a:bodyPr/>
                    <a:lstStyle/>
                    <a:p>
                      <a:r>
                        <a:rPr lang="en-GB" sz="1300" b="0" dirty="0" smtClean="0">
                          <a:solidFill>
                            <a:schemeClr val="tx1"/>
                          </a:solidFill>
                          <a:latin typeface="Comic Sans MS" panose="030F0702030302020204" pitchFamily="66" charset="0"/>
                        </a:rPr>
                        <a:t>We will be reading a great book</a:t>
                      </a:r>
                      <a:r>
                        <a:rPr lang="en-GB" sz="1300" b="0" baseline="0" dirty="0" smtClean="0">
                          <a:solidFill>
                            <a:schemeClr val="tx1"/>
                          </a:solidFill>
                          <a:latin typeface="Comic Sans MS" panose="030F0702030302020204" pitchFamily="66" charset="0"/>
                        </a:rPr>
                        <a:t> in literacy called Harold and the Purple Crayon and the children will write their own version of the story. For non-fictional writing, we will be writing a fact file about an Arctic animal. </a:t>
                      </a:r>
                    </a:p>
                    <a:p>
                      <a:r>
                        <a:rPr lang="en-GB" sz="1300" b="0" baseline="0" dirty="0" smtClean="0">
                          <a:solidFill>
                            <a:schemeClr val="tx1"/>
                          </a:solidFill>
                          <a:latin typeface="Comic Sans MS" panose="030F0702030302020204" pitchFamily="66" charset="0"/>
                        </a:rPr>
                        <a:t>Alongside this we will continue our daily phonics, reading and story time sessions. </a:t>
                      </a:r>
                    </a:p>
                    <a:p>
                      <a:endParaRPr lang="en-GB" sz="1300" b="0" dirty="0" smtClean="0">
                        <a:solidFill>
                          <a:schemeClr val="tx1"/>
                        </a:solidFill>
                        <a:latin typeface="Comic Sans MS" panose="030F0702030302020204" pitchFamily="66" charset="0"/>
                      </a:endParaRPr>
                    </a:p>
                    <a:p>
                      <a:endParaRPr lang="en-GB" sz="1300" b="0" dirty="0" smtClean="0">
                        <a:solidFill>
                          <a:schemeClr val="tx1"/>
                        </a:solidFill>
                        <a:latin typeface="Comic Sans MS" panose="030F0702030302020204" pitchFamily="66" charset="0"/>
                      </a:endParaRPr>
                    </a:p>
                    <a:p>
                      <a:endParaRPr lang="en-GB" sz="1300" b="0" dirty="0" smtClean="0">
                        <a:solidFill>
                          <a:schemeClr val="tx1"/>
                        </a:solidFill>
                        <a:latin typeface="Comic Sans MS" panose="030F0702030302020204" pitchFamily="66" charset="0"/>
                      </a:endParaRPr>
                    </a:p>
                    <a:p>
                      <a:endParaRPr lang="en-GB" sz="1300" b="0" dirty="0" smtClean="0">
                        <a:solidFill>
                          <a:schemeClr val="tx1"/>
                        </a:solidFill>
                        <a:latin typeface="Comic Sans MS" panose="030F0702030302020204" pitchFamily="66" charset="0"/>
                      </a:endParaRPr>
                    </a:p>
                    <a:p>
                      <a:endParaRPr lang="en-GB" sz="1300" b="0" dirty="0" smtClean="0">
                        <a:solidFill>
                          <a:schemeClr val="tx1"/>
                        </a:solidFill>
                        <a:latin typeface="Comic Sans MS" panose="030F0702030302020204" pitchFamily="66" charset="0"/>
                      </a:endParaRPr>
                    </a:p>
                    <a:p>
                      <a:endParaRPr lang="en-GB" sz="1300" b="0" dirty="0" smtClean="0">
                        <a:solidFill>
                          <a:schemeClr val="tx1"/>
                        </a:solidFill>
                        <a:latin typeface="Comic Sans MS" panose="030F0702030302020204" pitchFamily="66" charset="0"/>
                      </a:endParaRPr>
                    </a:p>
                    <a:p>
                      <a:endParaRPr lang="en-GB" sz="1300" b="0" dirty="0" smtClean="0">
                        <a:solidFill>
                          <a:schemeClr val="tx1"/>
                        </a:solidFill>
                        <a:latin typeface="Comic Sans MS" panose="030F0702030302020204" pitchFamily="66" charset="0"/>
                      </a:endParaRPr>
                    </a:p>
                    <a:p>
                      <a:r>
                        <a:rPr lang="en-GB" sz="1300" b="0" dirty="0" smtClean="0">
                          <a:solidFill>
                            <a:schemeClr val="tx1"/>
                          </a:solidFill>
                          <a:latin typeface="Comic Sans MS" panose="030F0702030302020204" pitchFamily="66" charset="0"/>
                        </a:rPr>
                        <a:t>Our Science topic is Animals including Humans in which the children will learn about physical</a:t>
                      </a:r>
                      <a:r>
                        <a:rPr lang="en-GB" sz="1300" b="0" baseline="0" dirty="0" smtClean="0">
                          <a:solidFill>
                            <a:schemeClr val="tx1"/>
                          </a:solidFill>
                          <a:latin typeface="Comic Sans MS" panose="030F0702030302020204" pitchFamily="66" charset="0"/>
                        </a:rPr>
                        <a:t> characteristics that are both shared and different between animal species. </a:t>
                      </a:r>
                    </a:p>
                    <a:p>
                      <a:endParaRPr lang="en-GB" sz="1300" b="0" baseline="0" dirty="0" smtClean="0">
                        <a:solidFill>
                          <a:schemeClr val="tx1"/>
                        </a:solidFill>
                        <a:latin typeface="Comic Sans MS" panose="030F0702030302020204" pitchFamily="66" charset="0"/>
                      </a:endParaRPr>
                    </a:p>
                    <a:p>
                      <a:endParaRPr lang="en-GB" sz="1300" b="0" dirty="0" smtClean="0">
                        <a:solidFill>
                          <a:schemeClr val="tx1"/>
                        </a:solidFill>
                        <a:latin typeface="Comic Sans MS" panose="030F0702030302020204" pitchFamily="66" charset="0"/>
                      </a:endParaRPr>
                    </a:p>
                    <a:p>
                      <a:endParaRPr lang="en-GB" sz="1300" b="0" dirty="0" smtClean="0">
                        <a:solidFill>
                          <a:schemeClr val="tx1"/>
                        </a:solidFill>
                        <a:latin typeface="Comic Sans MS" panose="030F0702030302020204" pitchFamily="66" charset="0"/>
                      </a:endParaRPr>
                    </a:p>
                    <a:p>
                      <a:endParaRPr lang="en-GB" sz="1300" b="0" dirty="0" smtClean="0">
                        <a:solidFill>
                          <a:schemeClr val="tx1"/>
                        </a:solidFill>
                        <a:latin typeface="Comic Sans MS" panose="030F0702030302020204" pitchFamily="66" charset="0"/>
                      </a:endParaRPr>
                    </a:p>
                    <a:p>
                      <a:endParaRPr lang="en-GB" sz="1300" b="0" dirty="0" smtClean="0">
                        <a:solidFill>
                          <a:schemeClr val="tx1"/>
                        </a:solidFill>
                        <a:latin typeface="Comic Sans MS" panose="030F0702030302020204" pitchFamily="66" charset="0"/>
                      </a:endParaRPr>
                    </a:p>
                    <a:p>
                      <a:r>
                        <a:rPr lang="en-GB" sz="1300" b="0" dirty="0" smtClean="0">
                          <a:solidFill>
                            <a:schemeClr val="tx1"/>
                          </a:solidFill>
                          <a:latin typeface="Comic Sans MS" panose="030F0702030302020204" pitchFamily="66" charset="0"/>
                        </a:rPr>
                        <a:t>In RE, we will be thinking about how we celebrate our journey through life and</a:t>
                      </a:r>
                      <a:r>
                        <a:rPr lang="en-GB" sz="1300" b="0" baseline="0" dirty="0" smtClean="0">
                          <a:solidFill>
                            <a:schemeClr val="tx1"/>
                          </a:solidFill>
                          <a:latin typeface="Comic Sans MS" panose="030F0702030302020204" pitchFamily="66" charset="0"/>
                        </a:rPr>
                        <a:t> how Christians celebrate birth – which will lead us into the story of the Nativity. </a:t>
                      </a:r>
                    </a:p>
                    <a:p>
                      <a:endParaRPr lang="en-GB" sz="1300" b="0" baseline="0" dirty="0" smtClean="0">
                        <a:solidFill>
                          <a:schemeClr val="tx1"/>
                        </a:solidFill>
                        <a:latin typeface="Comic Sans MS" panose="030F0702030302020204" pitchFamily="66" charset="0"/>
                      </a:endParaRPr>
                    </a:p>
                  </a:txBody>
                  <a:tcPr>
                    <a:solidFill>
                      <a:schemeClr val="bg1"/>
                    </a:solidFill>
                  </a:tcPr>
                </a:tc>
                <a:extLst>
                  <a:ext uri="{0D108BD9-81ED-4DB2-BD59-A6C34878D82A}">
                    <a16:rowId xmlns:a16="http://schemas.microsoft.com/office/drawing/2014/main" val="2395458530"/>
                  </a:ext>
                </a:extLst>
              </a:tr>
            </a:tbl>
          </a:graphicData>
        </a:graphic>
      </p:graphicFrame>
      <p:pic>
        <p:nvPicPr>
          <p:cNvPr id="4" name="Picture 3"/>
          <p:cNvPicPr>
            <a:picLocks noChangeAspect="1"/>
          </p:cNvPicPr>
          <p:nvPr/>
        </p:nvPicPr>
        <p:blipFill>
          <a:blip r:embed="rId2"/>
          <a:stretch>
            <a:fillRect/>
          </a:stretch>
        </p:blipFill>
        <p:spPr>
          <a:xfrm>
            <a:off x="1053359" y="5717397"/>
            <a:ext cx="1432153" cy="716077"/>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3352370034"/>
              </p:ext>
            </p:extLst>
          </p:nvPr>
        </p:nvGraphicFramePr>
        <p:xfrm>
          <a:off x="304800" y="8392886"/>
          <a:ext cx="6324600" cy="3113314"/>
        </p:xfrm>
        <a:graphic>
          <a:graphicData uri="http://schemas.openxmlformats.org/drawingml/2006/table">
            <a:tbl>
              <a:tblPr firstRow="1" bandRow="1">
                <a:tableStyleId>{5C22544A-7EE6-4342-B048-85BDC9FD1C3A}</a:tableStyleId>
              </a:tblPr>
              <a:tblGrid>
                <a:gridCol w="6324600">
                  <a:extLst>
                    <a:ext uri="{9D8B030D-6E8A-4147-A177-3AD203B41FA5}">
                      <a16:colId xmlns:a16="http://schemas.microsoft.com/office/drawing/2014/main" val="2625298061"/>
                    </a:ext>
                  </a:extLst>
                </a:gridCol>
              </a:tblGrid>
              <a:tr h="3113314">
                <a:tc>
                  <a:txBody>
                    <a:bodyPr/>
                    <a:lstStyle/>
                    <a:p>
                      <a:endParaRPr lang="en-GB" dirty="0"/>
                    </a:p>
                  </a:txBody>
                  <a:tcPr/>
                </a:tc>
                <a:extLst>
                  <a:ext uri="{0D108BD9-81ED-4DB2-BD59-A6C34878D82A}">
                    <a16:rowId xmlns:a16="http://schemas.microsoft.com/office/drawing/2014/main" val="1429262295"/>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29953506"/>
              </p:ext>
            </p:extLst>
          </p:nvPr>
        </p:nvGraphicFramePr>
        <p:xfrm>
          <a:off x="435429" y="8501742"/>
          <a:ext cx="6041571" cy="2808515"/>
        </p:xfrm>
        <a:graphic>
          <a:graphicData uri="http://schemas.openxmlformats.org/drawingml/2006/table">
            <a:tbl>
              <a:tblPr firstRow="1" bandRow="1">
                <a:tableStyleId>{5C22544A-7EE6-4342-B048-85BDC9FD1C3A}</a:tableStyleId>
              </a:tblPr>
              <a:tblGrid>
                <a:gridCol w="6041571">
                  <a:extLst>
                    <a:ext uri="{9D8B030D-6E8A-4147-A177-3AD203B41FA5}">
                      <a16:colId xmlns:a16="http://schemas.microsoft.com/office/drawing/2014/main" val="1866055954"/>
                    </a:ext>
                  </a:extLst>
                </a:gridCol>
              </a:tblGrid>
              <a:tr h="2808515">
                <a:tc>
                  <a:txBody>
                    <a:bodyPr/>
                    <a:lstStyle/>
                    <a:p>
                      <a:endParaRPr lang="en-GB" sz="1200" b="0" baseline="0" dirty="0" smtClean="0">
                        <a:solidFill>
                          <a:schemeClr val="tx1"/>
                        </a:solidFill>
                        <a:latin typeface="Comic Sans MS" panose="030F0702030302020204" pitchFamily="66" charset="0"/>
                      </a:endParaRPr>
                    </a:p>
                    <a:p>
                      <a:endParaRPr lang="en-GB" sz="1200" b="0" baseline="0" dirty="0" smtClean="0">
                        <a:solidFill>
                          <a:schemeClr val="tx1"/>
                        </a:solidFill>
                        <a:latin typeface="Comic Sans MS" panose="030F0702030302020204" pitchFamily="66" charset="0"/>
                      </a:endParaRPr>
                    </a:p>
                    <a:p>
                      <a:endParaRPr lang="en-GB" sz="1200" b="0" baseline="0" dirty="0" smtClean="0">
                        <a:solidFill>
                          <a:schemeClr val="tx1"/>
                        </a:solidFill>
                        <a:latin typeface="Comic Sans MS" panose="030F0702030302020204" pitchFamily="66" charset="0"/>
                      </a:endParaRPr>
                    </a:p>
                    <a:p>
                      <a:endParaRPr lang="en-GB" sz="1200" b="0" baseline="0" dirty="0" smtClean="0">
                        <a:solidFill>
                          <a:schemeClr val="tx1"/>
                        </a:solidFill>
                        <a:latin typeface="Comic Sans MS" panose="030F0702030302020204" pitchFamily="66" charset="0"/>
                      </a:endParaRPr>
                    </a:p>
                    <a:p>
                      <a:r>
                        <a:rPr lang="en-GB" sz="1200" b="0" baseline="0" dirty="0" smtClean="0">
                          <a:solidFill>
                            <a:schemeClr val="tx1"/>
                          </a:solidFill>
                          <a:latin typeface="Comic Sans MS" panose="030F0702030302020204" pitchFamily="66" charset="0"/>
                        </a:rPr>
                        <a:t>… for continuing to support your child with their reading – it really is the foundation for effective learning through the whole curriculum. </a:t>
                      </a:r>
                    </a:p>
                    <a:p>
                      <a:r>
                        <a:rPr lang="en-GB" sz="1200" b="0" baseline="0" dirty="0" smtClean="0">
                          <a:solidFill>
                            <a:schemeClr val="tx1"/>
                          </a:solidFill>
                          <a:latin typeface="Comic Sans MS" panose="030F0702030302020204" pitchFamily="66" charset="0"/>
                        </a:rPr>
                        <a:t>Your children have had some time to use </a:t>
                      </a:r>
                      <a:r>
                        <a:rPr lang="en-GB" sz="1200" b="0" baseline="0" dirty="0" err="1" smtClean="0">
                          <a:solidFill>
                            <a:schemeClr val="tx1"/>
                          </a:solidFill>
                          <a:latin typeface="Comic Sans MS" panose="030F0702030302020204" pitchFamily="66" charset="0"/>
                        </a:rPr>
                        <a:t>Numbots</a:t>
                      </a:r>
                      <a:r>
                        <a:rPr lang="en-GB" sz="1200" b="0" baseline="0" dirty="0" smtClean="0">
                          <a:solidFill>
                            <a:schemeClr val="tx1"/>
                          </a:solidFill>
                          <a:latin typeface="Comic Sans MS" panose="030F0702030302020204" pitchFamily="66" charset="0"/>
                        </a:rPr>
                        <a:t> and Teach Your Monster to Read in school but these are great to use for short bursts at home if possible. </a:t>
                      </a:r>
                    </a:p>
                    <a:p>
                      <a:endParaRPr lang="en-GB" sz="1200" b="0" dirty="0" smtClean="0">
                        <a:solidFill>
                          <a:schemeClr val="tx1"/>
                        </a:solidFill>
                        <a:latin typeface="Comic Sans MS" panose="030F0702030302020204" pitchFamily="66" charset="0"/>
                      </a:endParaRPr>
                    </a:p>
                    <a:p>
                      <a:r>
                        <a:rPr lang="en-GB" sz="1200" b="0" baseline="0" dirty="0" smtClean="0">
                          <a:solidFill>
                            <a:schemeClr val="tx1"/>
                          </a:solidFill>
                          <a:latin typeface="Comic Sans MS" panose="030F0702030302020204" pitchFamily="66" charset="0"/>
                        </a:rPr>
                        <a:t>… to everyone who has already signed up to Class Dojo. It is a great way for me to send a </a:t>
                      </a:r>
                      <a:r>
                        <a:rPr lang="en-GB" sz="1200" b="0" i="1" baseline="0" dirty="0" smtClean="0">
                          <a:solidFill>
                            <a:schemeClr val="tx1"/>
                          </a:solidFill>
                          <a:latin typeface="Comic Sans MS" panose="030F0702030302020204" pitchFamily="66" charset="0"/>
                        </a:rPr>
                        <a:t>message to all </a:t>
                      </a:r>
                      <a:r>
                        <a:rPr lang="en-GB" sz="1200" b="0" i="0" baseline="0" dirty="0" smtClean="0">
                          <a:solidFill>
                            <a:schemeClr val="tx1"/>
                          </a:solidFill>
                          <a:latin typeface="Comic Sans MS" panose="030F0702030302020204" pitchFamily="66" charset="0"/>
                        </a:rPr>
                        <a:t>if necessary or for</a:t>
                      </a:r>
                      <a:r>
                        <a:rPr lang="en-GB" sz="1200" b="0" i="1" baseline="0" dirty="0" smtClean="0">
                          <a:solidFill>
                            <a:schemeClr val="tx1"/>
                          </a:solidFill>
                          <a:latin typeface="Comic Sans MS" panose="030F0702030302020204" pitchFamily="66" charset="0"/>
                        </a:rPr>
                        <a:t> </a:t>
                      </a:r>
                      <a:r>
                        <a:rPr lang="en-GB" sz="1200" b="0" baseline="0" dirty="0" smtClean="0">
                          <a:solidFill>
                            <a:schemeClr val="tx1"/>
                          </a:solidFill>
                          <a:latin typeface="Comic Sans MS" panose="030F0702030302020204" pitchFamily="66" charset="0"/>
                        </a:rPr>
                        <a:t>contacting me if you have been unable to ‘grab’ me at the start or end of the school day. I will also upload some photos and information to the class page of the school website. </a:t>
                      </a:r>
                    </a:p>
                  </a:txBody>
                  <a:tcPr>
                    <a:solidFill>
                      <a:schemeClr val="bg1"/>
                    </a:solidFill>
                  </a:tcPr>
                </a:tc>
                <a:extLst>
                  <a:ext uri="{0D108BD9-81ED-4DB2-BD59-A6C34878D82A}">
                    <a16:rowId xmlns:a16="http://schemas.microsoft.com/office/drawing/2014/main" val="3586887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718317742"/>
              </p:ext>
            </p:extLst>
          </p:nvPr>
        </p:nvGraphicFramePr>
        <p:xfrm>
          <a:off x="3537856" y="794656"/>
          <a:ext cx="3091543" cy="7458892"/>
        </p:xfrm>
        <a:graphic>
          <a:graphicData uri="http://schemas.openxmlformats.org/drawingml/2006/table">
            <a:tbl>
              <a:tblPr firstRow="1" bandRow="1">
                <a:tableStyleId>{5C22544A-7EE6-4342-B048-85BDC9FD1C3A}</a:tableStyleId>
              </a:tblPr>
              <a:tblGrid>
                <a:gridCol w="3091543">
                  <a:extLst>
                    <a:ext uri="{9D8B030D-6E8A-4147-A177-3AD203B41FA5}">
                      <a16:colId xmlns:a16="http://schemas.microsoft.com/office/drawing/2014/main" val="2508874907"/>
                    </a:ext>
                  </a:extLst>
                </a:gridCol>
              </a:tblGrid>
              <a:tr h="7458892">
                <a:tc>
                  <a:txBody>
                    <a:bodyPr/>
                    <a:lstStyle/>
                    <a:p>
                      <a:endParaRPr lang="en-GB" dirty="0"/>
                    </a:p>
                  </a:txBody>
                  <a:tcPr/>
                </a:tc>
                <a:extLst>
                  <a:ext uri="{0D108BD9-81ED-4DB2-BD59-A6C34878D82A}">
                    <a16:rowId xmlns:a16="http://schemas.microsoft.com/office/drawing/2014/main" val="4251243872"/>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86569465"/>
              </p:ext>
            </p:extLst>
          </p:nvPr>
        </p:nvGraphicFramePr>
        <p:xfrm>
          <a:off x="3679370" y="990598"/>
          <a:ext cx="2797629" cy="7033260"/>
        </p:xfrm>
        <a:graphic>
          <a:graphicData uri="http://schemas.openxmlformats.org/drawingml/2006/table">
            <a:tbl>
              <a:tblPr firstRow="1" bandRow="1">
                <a:tableStyleId>{5C22544A-7EE6-4342-B048-85BDC9FD1C3A}</a:tableStyleId>
              </a:tblPr>
              <a:tblGrid>
                <a:gridCol w="2797629">
                  <a:extLst>
                    <a:ext uri="{9D8B030D-6E8A-4147-A177-3AD203B41FA5}">
                      <a16:colId xmlns:a16="http://schemas.microsoft.com/office/drawing/2014/main" val="1820124418"/>
                    </a:ext>
                  </a:extLst>
                </a:gridCol>
              </a:tblGrid>
              <a:tr h="4726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00" b="0" baseline="0" dirty="0" smtClean="0">
                          <a:solidFill>
                            <a:schemeClr val="tx1"/>
                          </a:solidFill>
                          <a:latin typeface="Comic Sans MS" panose="030F0702030302020204" pitchFamily="66" charset="0"/>
                        </a:rPr>
                        <a:t>We have a great Art topic called Colour Chaos where we will be learning about the primary colours and then mixing them to create secondary and tertiary colours. We will be looking at different artists and how they use colours, tints and shading to create different effects. </a:t>
                      </a:r>
                    </a:p>
                    <a:p>
                      <a:endParaRPr lang="en-GB" sz="1300" b="0" dirty="0" smtClean="0">
                        <a:solidFill>
                          <a:schemeClr val="tx1"/>
                        </a:solidFill>
                        <a:latin typeface="Comic Sans MS" panose="030F0702030302020204" pitchFamily="66" charset="0"/>
                      </a:endParaRPr>
                    </a:p>
                    <a:p>
                      <a:endParaRPr lang="en-GB" sz="1300" b="0" dirty="0" smtClean="0">
                        <a:solidFill>
                          <a:schemeClr val="tx1"/>
                        </a:solidFill>
                        <a:latin typeface="Comic Sans MS" panose="030F0702030302020204" pitchFamily="66" charset="0"/>
                      </a:endParaRPr>
                    </a:p>
                    <a:p>
                      <a:endParaRPr lang="en-GB" sz="1300" b="0" dirty="0" smtClean="0">
                        <a:solidFill>
                          <a:schemeClr val="tx1"/>
                        </a:solidFill>
                        <a:latin typeface="Comic Sans MS" panose="030F0702030302020204" pitchFamily="66" charset="0"/>
                      </a:endParaRPr>
                    </a:p>
                    <a:p>
                      <a:endParaRPr lang="en-GB" sz="1300" b="0" dirty="0" smtClean="0">
                        <a:solidFill>
                          <a:schemeClr val="tx1"/>
                        </a:solidFill>
                        <a:latin typeface="Comic Sans MS" panose="030F0702030302020204" pitchFamily="66" charset="0"/>
                      </a:endParaRPr>
                    </a:p>
                    <a:p>
                      <a:endParaRPr lang="en-GB" sz="1300" b="0" dirty="0" smtClean="0">
                        <a:solidFill>
                          <a:schemeClr val="tx1"/>
                        </a:solidFill>
                        <a:latin typeface="Comic Sans MS" panose="030F0702030302020204" pitchFamily="66" charset="0"/>
                      </a:endParaRPr>
                    </a:p>
                    <a:p>
                      <a:endParaRPr lang="en-GB" sz="1300" b="0" dirty="0" smtClean="0">
                        <a:solidFill>
                          <a:schemeClr val="tx1"/>
                        </a:solidFill>
                        <a:latin typeface="Comic Sans MS" panose="030F0702030302020204" pitchFamily="66" charset="0"/>
                      </a:endParaRPr>
                    </a:p>
                    <a:p>
                      <a:r>
                        <a:rPr lang="en-US" sz="1300" b="0" i="0" kern="1200" dirty="0" smtClean="0">
                          <a:solidFill>
                            <a:schemeClr val="tx1"/>
                          </a:solidFill>
                          <a:effectLst/>
                          <a:latin typeface="Comic Sans MS" panose="030F0702030302020204" pitchFamily="66" charset="0"/>
                          <a:ea typeface="+mn-ea"/>
                          <a:cs typeface="+mn-cs"/>
                        </a:rPr>
                        <a:t>In ICT we are continuing with Purple Mash. It is important that your child learns how to log in independently as we encourage this at school.</a:t>
                      </a:r>
                      <a:r>
                        <a:rPr lang="en-US" sz="1300" b="0" i="0" kern="1200" baseline="0" dirty="0" smtClean="0">
                          <a:solidFill>
                            <a:schemeClr val="tx1"/>
                          </a:solidFill>
                          <a:effectLst/>
                          <a:latin typeface="Comic Sans MS" panose="030F0702030302020204" pitchFamily="66" charset="0"/>
                          <a:ea typeface="+mn-ea"/>
                          <a:cs typeface="+mn-cs"/>
                        </a:rPr>
                        <a:t> We are going to spend 3 weeks learning how to create pictograms using the 2Count app before moving on to ‘algorithms’ - which is following a precise set of instructions to achieve a goal. This is the basis of coding. </a:t>
                      </a:r>
                    </a:p>
                    <a:p>
                      <a:r>
                        <a:rPr lang="en-US" sz="1300" b="0" i="0" kern="1200" baseline="0" dirty="0" smtClean="0">
                          <a:solidFill>
                            <a:schemeClr val="tx1"/>
                          </a:solidFill>
                          <a:effectLst/>
                          <a:latin typeface="Comic Sans MS" panose="030F0702030302020204" pitchFamily="66" charset="0"/>
                          <a:ea typeface="+mn-ea"/>
                          <a:cs typeface="+mn-cs"/>
                        </a:rPr>
                        <a:t>As always, we will also be talking about keeping safe online when using computers and tablets; such as always asking for permission, ensuring that internet usage is supervised and equipping children  to be able to say if they see something they don’t like. </a:t>
                      </a:r>
                      <a:r>
                        <a:rPr lang="en-US" sz="1350" b="0" i="0" kern="1200" baseline="0" dirty="0" smtClean="0">
                          <a:solidFill>
                            <a:schemeClr val="lt1"/>
                          </a:solidFill>
                          <a:effectLst/>
                          <a:latin typeface="+mn-lt"/>
                          <a:ea typeface="+mn-ea"/>
                          <a:cs typeface="+mn-cs"/>
                        </a:rPr>
                        <a:t>like. </a:t>
                      </a:r>
                      <a:endParaRPr lang="en-GB" sz="1300" b="0" dirty="0">
                        <a:solidFill>
                          <a:schemeClr val="tx1"/>
                        </a:solidFill>
                        <a:latin typeface="Comic Sans MS" panose="030F0702030302020204" pitchFamily="66" charset="0"/>
                      </a:endParaRPr>
                    </a:p>
                  </a:txBody>
                  <a:tcPr>
                    <a:solidFill>
                      <a:schemeClr val="bg1"/>
                    </a:solidFill>
                  </a:tcPr>
                </a:tc>
                <a:extLst>
                  <a:ext uri="{0D108BD9-81ED-4DB2-BD59-A6C34878D82A}">
                    <a16:rowId xmlns:a16="http://schemas.microsoft.com/office/drawing/2014/main" val="2195511722"/>
                  </a:ext>
                </a:extLst>
              </a:tr>
            </a:tbl>
          </a:graphicData>
        </a:graphic>
      </p:graphicFrame>
      <p:pic>
        <p:nvPicPr>
          <p:cNvPr id="15" name="Picture 14"/>
          <p:cNvPicPr>
            <a:picLocks noChangeAspect="1"/>
          </p:cNvPicPr>
          <p:nvPr/>
        </p:nvPicPr>
        <p:blipFill>
          <a:blip r:embed="rId3"/>
          <a:stretch>
            <a:fillRect/>
          </a:stretch>
        </p:blipFill>
        <p:spPr>
          <a:xfrm>
            <a:off x="3883263" y="2951294"/>
            <a:ext cx="2389839" cy="771621"/>
          </a:xfrm>
          <a:prstGeom prst="rect">
            <a:avLst/>
          </a:prstGeom>
        </p:spPr>
      </p:pic>
      <p:pic>
        <p:nvPicPr>
          <p:cNvPr id="16" name="Picture 15"/>
          <p:cNvPicPr>
            <a:picLocks noChangeAspect="1"/>
          </p:cNvPicPr>
          <p:nvPr/>
        </p:nvPicPr>
        <p:blipFill>
          <a:blip r:embed="rId4"/>
          <a:stretch>
            <a:fillRect/>
          </a:stretch>
        </p:blipFill>
        <p:spPr>
          <a:xfrm>
            <a:off x="1277537" y="3114654"/>
            <a:ext cx="983795" cy="1216521"/>
          </a:xfrm>
          <a:prstGeom prst="rect">
            <a:avLst/>
          </a:prstGeom>
        </p:spPr>
      </p:pic>
      <p:pic>
        <p:nvPicPr>
          <p:cNvPr id="17" name="Picture 16"/>
          <p:cNvPicPr>
            <a:picLocks noChangeAspect="1"/>
          </p:cNvPicPr>
          <p:nvPr/>
        </p:nvPicPr>
        <p:blipFill>
          <a:blip r:embed="rId5"/>
          <a:stretch>
            <a:fillRect/>
          </a:stretch>
        </p:blipFill>
        <p:spPr>
          <a:xfrm>
            <a:off x="1603601" y="8520049"/>
            <a:ext cx="3705225" cy="788889"/>
          </a:xfrm>
          <a:prstGeom prst="rect">
            <a:avLst/>
          </a:prstGeom>
        </p:spPr>
      </p:pic>
    </p:spTree>
    <p:extLst>
      <p:ext uri="{BB962C8B-B14F-4D97-AF65-F5344CB8AC3E}">
        <p14:creationId xmlns:p14="http://schemas.microsoft.com/office/powerpoint/2010/main" val="23421250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156</TotalTime>
  <Words>779</Words>
  <Application>Microsoft Office PowerPoint</Application>
  <PresentationFormat>Widescreen</PresentationFormat>
  <Paragraphs>64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Roberts</dc:creator>
  <cp:lastModifiedBy>Mrs Roberts</cp:lastModifiedBy>
  <cp:revision>27</cp:revision>
  <cp:lastPrinted>2020-11-02T12:40:09Z</cp:lastPrinted>
  <dcterms:created xsi:type="dcterms:W3CDTF">2020-10-26T21:54:22Z</dcterms:created>
  <dcterms:modified xsi:type="dcterms:W3CDTF">2020-11-03T20:24:18Z</dcterms:modified>
</cp:coreProperties>
</file>